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609" r:id="rId3"/>
    <p:sldId id="612" r:id="rId4"/>
    <p:sldId id="613" r:id="rId5"/>
    <p:sldId id="614" r:id="rId6"/>
    <p:sldId id="631" r:id="rId7"/>
    <p:sldId id="632" r:id="rId8"/>
    <p:sldId id="620" r:id="rId9"/>
    <p:sldId id="616" r:id="rId10"/>
    <p:sldId id="617" r:id="rId11"/>
    <p:sldId id="618" r:id="rId12"/>
    <p:sldId id="619" r:id="rId13"/>
    <p:sldId id="621" r:id="rId14"/>
    <p:sldId id="622" r:id="rId15"/>
    <p:sldId id="623" r:id="rId16"/>
    <p:sldId id="624" r:id="rId17"/>
    <p:sldId id="625" r:id="rId18"/>
    <p:sldId id="626" r:id="rId19"/>
    <p:sldId id="627" r:id="rId20"/>
    <p:sldId id="634" r:id="rId21"/>
    <p:sldId id="633" r:id="rId22"/>
    <p:sldId id="628" r:id="rId23"/>
    <p:sldId id="629" r:id="rId24"/>
    <p:sldId id="55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3" autoAdjust="0"/>
    <p:restoredTop sz="94660"/>
  </p:normalViewPr>
  <p:slideViewPr>
    <p:cSldViewPr>
      <p:cViewPr varScale="1">
        <p:scale>
          <a:sx n="69" d="100"/>
          <a:sy n="69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&#1089;&#1088;&#1086;&#1095;&#1085;&#1086;\&#1089;&#1086;&#1094;&#1080;&#1086;&#1083;&#1086;&#1075;&#1080;&#1103;-&#1089;&#1074;&#1086;&#1076;&#1085;&#1099;&#1077;%20&#1076;&#1072;&#1085;&#1085;&#1099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ru-RU" sz="1400" b="0"/>
              <a:t>оценка мотивации мс</a:t>
            </a:r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сводные_рез!$JH$8</c:f>
              <c:strCache>
                <c:ptCount val="1"/>
                <c:pt idx="0">
                  <c:v>ИФ-положит мотивацияМС</c:v>
                </c:pt>
              </c:strCache>
            </c:strRef>
          </c:tx>
          <c:invertIfNegative val="0"/>
          <c:cat>
            <c:strRef>
              <c:f>сводные_рез!$A$16:$A$21</c:f>
              <c:strCache>
                <c:ptCount val="6"/>
                <c:pt idx="0">
                  <c:v>опочка-июнь09</c:v>
                </c:pt>
                <c:pt idx="1">
                  <c:v>Уссурийск</c:v>
                </c:pt>
                <c:pt idx="2">
                  <c:v>Волгореченск-окт09</c:v>
                </c:pt>
                <c:pt idx="3">
                  <c:v>косиха-август09</c:v>
                </c:pt>
                <c:pt idx="4">
                  <c:v>дедовичи-сент09</c:v>
                </c:pt>
                <c:pt idx="5">
                  <c:v>Среднее по имеющимся данным</c:v>
                </c:pt>
              </c:strCache>
            </c:strRef>
          </c:cat>
          <c:val>
            <c:numRef>
              <c:f>сводные_рез!$JH$16:$JH$21</c:f>
              <c:numCache>
                <c:formatCode>0.0</c:formatCode>
                <c:ptCount val="6"/>
                <c:pt idx="0">
                  <c:v>24.356385663806158</c:v>
                </c:pt>
                <c:pt idx="1">
                  <c:v>23.42121397915389</c:v>
                </c:pt>
                <c:pt idx="2">
                  <c:v>19</c:v>
                </c:pt>
                <c:pt idx="3">
                  <c:v>25.421822272215969</c:v>
                </c:pt>
                <c:pt idx="4">
                  <c:v>25.27472527472527</c:v>
                </c:pt>
                <c:pt idx="5">
                  <c:v>23.494829437980254</c:v>
                </c:pt>
              </c:numCache>
            </c:numRef>
          </c:val>
        </c:ser>
        <c:ser>
          <c:idx val="1"/>
          <c:order val="1"/>
          <c:tx>
            <c:strRef>
              <c:f>сводные_рез!$JI$8</c:f>
              <c:strCache>
                <c:ptCount val="1"/>
                <c:pt idx="0">
                  <c:v>ИФ-отриц мотивацияМС</c:v>
                </c:pt>
              </c:strCache>
            </c:strRef>
          </c:tx>
          <c:invertIfNegative val="0"/>
          <c:cat>
            <c:strRef>
              <c:f>сводные_рез!$A$16:$A$21</c:f>
              <c:strCache>
                <c:ptCount val="6"/>
                <c:pt idx="0">
                  <c:v>опочка-июнь09</c:v>
                </c:pt>
                <c:pt idx="1">
                  <c:v>Уссурийск</c:v>
                </c:pt>
                <c:pt idx="2">
                  <c:v>Волгореченск-окт09</c:v>
                </c:pt>
                <c:pt idx="3">
                  <c:v>косиха-август09</c:v>
                </c:pt>
                <c:pt idx="4">
                  <c:v>дедовичи-сент09</c:v>
                </c:pt>
                <c:pt idx="5">
                  <c:v>Среднее по имеющимся данным</c:v>
                </c:pt>
              </c:strCache>
            </c:strRef>
          </c:cat>
          <c:val>
            <c:numRef>
              <c:f>сводные_рез!$JI$16:$JI$21</c:f>
              <c:numCache>
                <c:formatCode>0.0</c:formatCode>
                <c:ptCount val="6"/>
                <c:pt idx="0">
                  <c:v>22.497055359246179</c:v>
                </c:pt>
                <c:pt idx="1">
                  <c:v>13.01859799713877</c:v>
                </c:pt>
                <c:pt idx="2">
                  <c:v>3.6666666666666665</c:v>
                </c:pt>
                <c:pt idx="3">
                  <c:v>9.9737532808398957</c:v>
                </c:pt>
                <c:pt idx="4">
                  <c:v>12.660256410256409</c:v>
                </c:pt>
                <c:pt idx="5">
                  <c:v>12.363265942829583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550016"/>
        <c:axId val="73489792"/>
      </c:barChart>
      <c:catAx>
        <c:axId val="66550016"/>
        <c:scaling>
          <c:orientation val="minMax"/>
        </c:scaling>
        <c:delete val="0"/>
        <c:axPos val="l"/>
        <c:majorTickMark val="out"/>
        <c:minorTickMark val="none"/>
        <c:tickLblPos val="nextTo"/>
        <c:crossAx val="73489792"/>
        <c:crosses val="autoZero"/>
        <c:auto val="1"/>
        <c:lblAlgn val="ctr"/>
        <c:lblOffset val="100"/>
        <c:noMultiLvlLbl val="0"/>
      </c:catAx>
      <c:valAx>
        <c:axId val="7348979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665500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A7326-669F-42FD-B293-B02A79E30613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02B5E-CB88-4FF5-94B6-C3CE5D591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51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77C7F-04A4-4D5C-9015-55E3C7696D2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741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77C7F-04A4-4D5C-9015-55E3C7696D2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77C7F-04A4-4D5C-9015-55E3C7696D2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77C7F-04A4-4D5C-9015-55E3C7696D2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7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43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15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26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8596" y="0"/>
            <a:ext cx="4000528" cy="85723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ru-RU" dirty="0" smtClean="0"/>
              <a:t>Пункт  оглавления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428596" cy="6858000"/>
          </a:xfrm>
        </p:spPr>
        <p:txBody>
          <a:bodyPr vert="vert270"/>
          <a:lstStyle/>
          <a:p>
            <a:pPr algn="ctr"/>
            <a:r>
              <a:rPr lang="ru-RU" smtClean="0"/>
              <a:t>Диагностические   исследования при определении целей и задач   муниципальной  программы противодействия коррупции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786842" y="0"/>
            <a:ext cx="357158" cy="6429396"/>
          </a:xfrm>
        </p:spPr>
        <p:txBody>
          <a:bodyPr vert="vert270"/>
          <a:lstStyle/>
          <a:p>
            <a:r>
              <a:rPr lang="ru-RU" smtClean="0"/>
              <a:t>©  В.Н.Бондарь, межотраслевой  Институт коммунальных стратегий.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43966" y="6492875"/>
            <a:ext cx="500034" cy="365125"/>
          </a:xfrm>
        </p:spPr>
        <p:txBody>
          <a:bodyPr/>
          <a:lstStyle/>
          <a:p>
            <a:fld id="{6BAC332C-97AC-4828-A7E0-6683043173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3" hasCustomPrompt="1"/>
          </p:nvPr>
        </p:nvSpPr>
        <p:spPr>
          <a:xfrm>
            <a:off x="428596" y="857232"/>
            <a:ext cx="4000529" cy="5715039"/>
          </a:xfrm>
          <a:solidFill>
            <a:schemeClr val="accent5"/>
          </a:solidFill>
        </p:spPr>
        <p:txBody>
          <a:bodyPr>
            <a:normAutofit/>
          </a:bodyPr>
          <a:lstStyle>
            <a:lvl2pPr>
              <a:buNone/>
              <a:defRPr/>
            </a:lvl2pPr>
            <a:lvl5pPr marL="0" indent="0" algn="l">
              <a:spcBef>
                <a:spcPts val="0"/>
              </a:spcBef>
              <a:buNone/>
              <a:defRPr sz="1600"/>
            </a:lvl5pPr>
          </a:lstStyle>
          <a:p>
            <a:pPr lvl="4"/>
            <a:r>
              <a:rPr lang="ru-RU" dirty="0" smtClean="0"/>
              <a:t>теория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4" hasCustomPrompt="1"/>
          </p:nvPr>
        </p:nvSpPr>
        <p:spPr>
          <a:xfrm>
            <a:off x="4786314" y="0"/>
            <a:ext cx="4000527" cy="4786322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428596" y="6572272"/>
            <a:ext cx="8215370" cy="285728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pPr lvl="0"/>
            <a:r>
              <a:rPr lang="ru-RU" dirty="0" smtClean="0"/>
              <a:t>Источник: 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4857752" y="5072062"/>
            <a:ext cx="3929089" cy="114301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+mn-lt"/>
              </a:defRPr>
            </a:lvl1pPr>
          </a:lstStyle>
          <a:p>
            <a:pPr lvl="0"/>
            <a:r>
              <a:rPr lang="ru-RU" dirty="0" smtClean="0"/>
              <a:t>Вывод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56035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7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27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9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32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26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26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68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A0BFE-B18E-4822-8819-A53BD595F2DA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4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Excel_97-2003_Worksheet1.xls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PowerPoint_Presentation1.ppt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\Desktop\стол\цмс джумла\шаблоны\Synapse\1.5\Joomla_RT_Synapse_j15\Joomla_RT_Synapse_j15\templates\rt_synapse_j15\images\style1\texture-b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75"/>
          <a:stretch/>
        </p:blipFill>
        <p:spPr bwMode="auto">
          <a:xfrm>
            <a:off x="-45592" y="0"/>
            <a:ext cx="91895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9"/>
          <p:cNvSpPr txBox="1">
            <a:spLocks/>
          </p:cNvSpPr>
          <p:nvPr/>
        </p:nvSpPr>
        <p:spPr>
          <a:xfrm>
            <a:off x="71807" y="751824"/>
            <a:ext cx="2195937" cy="7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tabLst>
                <a:tab pos="3225800" algn="l"/>
              </a:tabLst>
              <a:defRPr/>
            </a:pPr>
            <a:r>
              <a:rPr lang="en-US" sz="3600" b="1" dirty="0" smtClean="0">
                <a:solidFill>
                  <a:srgbClr val="FBDE05"/>
                </a:solidFill>
              </a:rPr>
              <a:t>m-i-k-s.ru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2AC4-010D-45E0-B9B7-6BE1613AD823}" type="datetime11">
              <a:rPr lang="ru-RU" smtClean="0"/>
              <a:pPr/>
              <a:t>12:20:09</a:t>
            </a:fld>
            <a:endParaRPr lang="ru-RU" dirty="0"/>
          </a:p>
        </p:txBody>
      </p:sp>
      <p:pic>
        <p:nvPicPr>
          <p:cNvPr id="1026" name="Picture 2" descr="http://m-i-k-s.ru/images/blan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микс2\logo\1\log2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4" r="4804" b="39712"/>
          <a:stretch/>
        </p:blipFill>
        <p:spPr bwMode="auto">
          <a:xfrm>
            <a:off x="160337" y="148527"/>
            <a:ext cx="8732143" cy="5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8"/>
          <p:cNvSpPr txBox="1">
            <a:spLocks/>
          </p:cNvSpPr>
          <p:nvPr/>
        </p:nvSpPr>
        <p:spPr>
          <a:xfrm>
            <a:off x="165100" y="1435096"/>
            <a:ext cx="8810947" cy="3530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Круглый стол: </a:t>
            </a:r>
          </a:p>
          <a:p>
            <a:r>
              <a:rPr lang="ru-RU" sz="5400" dirty="0">
                <a:solidFill>
                  <a:schemeClr val="bg1"/>
                </a:solidFill>
              </a:rPr>
              <a:t>Основные проблемы общественного контроля. </a:t>
            </a:r>
          </a:p>
        </p:txBody>
      </p:sp>
      <p:sp>
        <p:nvSpPr>
          <p:cNvPr id="14" name="Заголовок 8"/>
          <p:cNvSpPr txBox="1">
            <a:spLocks/>
          </p:cNvSpPr>
          <p:nvPr/>
        </p:nvSpPr>
        <p:spPr>
          <a:xfrm>
            <a:off x="500034" y="5072074"/>
            <a:ext cx="3711926" cy="1071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>Мурманск</a:t>
            </a:r>
            <a:endParaRPr lang="ru-RU" sz="2000" dirty="0">
              <a:solidFill>
                <a:srgbClr val="FFC00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>30 ноября – 1декабря 2015</a:t>
            </a:r>
            <a:endParaRPr lang="ru-RU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53649"/>
      </p:ext>
    </p:extLst>
  </p:cSld>
  <p:clrMapOvr>
    <a:masterClrMapping/>
  </p:clrMapOvr>
  <p:transition advTm="747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404664"/>
            <a:ext cx="8964488" cy="4077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Нужны ли профессионалы для проведения ОК?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0160" y="2636912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Оцените уровень профессионализма участников ОК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Можно ли обойтись без профессионалов?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Где граница между общественной и профессиональной работой?</a:t>
            </a:r>
          </a:p>
        </p:txBody>
      </p:sp>
    </p:spTree>
    <p:extLst>
      <p:ext uri="{BB962C8B-B14F-4D97-AF65-F5344CB8AC3E}">
        <p14:creationId xmlns:p14="http://schemas.microsoft.com/office/powerpoint/2010/main" val="3746008688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404664"/>
            <a:ext cx="8964488" cy="4077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Нужны ли профессионалы для проведения ОК?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322931"/>
            <a:ext cx="59766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Оцените уровень профессионализма </a:t>
            </a:r>
            <a:r>
              <a:rPr lang="ru-RU" sz="2400" dirty="0"/>
              <a:t>участников </a:t>
            </a:r>
            <a:r>
              <a:rPr lang="ru-RU" sz="2400" dirty="0" smtClean="0"/>
              <a:t>ОК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Можно ли обойтись без профессионалов?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Где граница между общественной и профессиональной работой?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Можно </a:t>
            </a:r>
            <a:r>
              <a:rPr lang="ru-RU" sz="2400" dirty="0"/>
              <a:t>ли привлекать профессионалов, работающих в организациях, заинтересованных в независимом ОК?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30884494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404664"/>
            <a:ext cx="8964488" cy="4077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3513" y="3142908"/>
            <a:ext cx="6277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А есть ли вообще независимые эксперты?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3960" y="989112"/>
            <a:ext cx="5976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Как избежать конфликта интересов при проведении ОК?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35737941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404664"/>
            <a:ext cx="8964488" cy="4077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3513" y="3142908"/>
            <a:ext cx="6277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А есть ли вообще независимые эксперты?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Интересует ли нас мнение заинтересованных сторон?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3960" y="989112"/>
            <a:ext cx="5976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Как избежать конфликта интересов при проведении ОК?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05839445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404664"/>
            <a:ext cx="8964488" cy="4077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3513" y="3142908"/>
            <a:ext cx="62775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А есть ли вообще независимые эксперты?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Интересует ли нас мнение заинтересованных сторон?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Как его выявить и учесть?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3960" y="989112"/>
            <a:ext cx="5976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Как избежать конфликта интересов при проведении ОК?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05839445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404664"/>
            <a:ext cx="8964488" cy="4077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3513" y="3142908"/>
            <a:ext cx="62775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А есть ли вообще независимые эксперты?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Интересует ли нас мнение заинтересованных сторон?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Как его выявить и учесть?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Где начинается конфликт интересов?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3960" y="989112"/>
            <a:ext cx="5976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Как избежать конфликта интересов при проведении ОК?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05839445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404664"/>
            <a:ext cx="8964488" cy="4077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3513" y="3142908"/>
            <a:ext cx="62775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А есть ли вообще независимые эксперты?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Интересует ли нас мнение заинтересованных сторон?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Как его выявить и учесть?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Где начинается конфликт интересов?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Как вести себя, если выявился КИ?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3960" y="989112"/>
            <a:ext cx="5976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Как избежать конфликта интересов при проведении ОК?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05839445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404664"/>
            <a:ext cx="8964488" cy="4077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3513" y="3142908"/>
            <a:ext cx="62775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А есть ли вообще независимые эксперты?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Интересует ли нас мнение заинтересованных сторон?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Как его выявить и учесть?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Где начинается конфликт интересов?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Как вести себя, если выявился КИ?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Как не допустить обвинений в КИ?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3960" y="989112"/>
            <a:ext cx="5976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Как избежать конфликта интересов при проведении ОК?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05839445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dk1"/>
                </a:solidFill>
              </a:rPr>
              <a:t>Бывший осужденный, освободившись по УДО создает проект (сайт и 6 </a:t>
            </a:r>
            <a:r>
              <a:rPr lang="ru-RU" sz="2000" dirty="0" err="1" smtClean="0">
                <a:solidFill>
                  <a:schemeClr val="dk1"/>
                </a:solidFill>
              </a:rPr>
              <a:t>тыс</a:t>
            </a:r>
            <a:r>
              <a:rPr lang="ru-RU" sz="2000" dirty="0" smtClean="0">
                <a:solidFill>
                  <a:schemeClr val="dk1"/>
                </a:solidFill>
              </a:rPr>
              <a:t> чел пользователей) для «содействия реформе УИС и  </a:t>
            </a:r>
            <a:r>
              <a:rPr lang="ru-RU" sz="2000" dirty="0" err="1" smtClean="0">
                <a:solidFill>
                  <a:schemeClr val="dk1"/>
                </a:solidFill>
              </a:rPr>
              <a:t>гуманизации</a:t>
            </a:r>
            <a:r>
              <a:rPr lang="ru-RU" sz="2000" dirty="0" smtClean="0">
                <a:solidFill>
                  <a:schemeClr val="dk1"/>
                </a:solidFill>
              </a:rPr>
              <a:t> российских тюрем и колоний».  Параллельно создает страховую компанию, страхующую от «неправомерных действий сотрудников УИС и МВД (2 тыс. застрахованных, взносы от 1,7 до 70 </a:t>
            </a:r>
            <a:r>
              <a:rPr lang="ru-RU" sz="2000" dirty="0" err="1" smtClean="0">
                <a:solidFill>
                  <a:schemeClr val="dk1"/>
                </a:solidFill>
              </a:rPr>
              <a:t>тыс</a:t>
            </a:r>
            <a:r>
              <a:rPr lang="ru-RU" sz="2000" dirty="0" smtClean="0">
                <a:solidFill>
                  <a:schemeClr val="dk1"/>
                </a:solidFill>
              </a:rPr>
              <a:t> руб.)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491316"/>
              </p:ext>
            </p:extLst>
          </p:nvPr>
        </p:nvGraphicFramePr>
        <p:xfrm>
          <a:off x="395536" y="2564904"/>
          <a:ext cx="8136904" cy="390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9518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Допустимо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Недопустимо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5082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Аргументы/ примеры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  Аргументы/ примеры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1086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А если…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 Меры регулирования</a:t>
                      </a:r>
                    </a:p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Правовые/ административные/  этические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696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dk1"/>
                </a:solidFill>
              </a:rPr>
              <a:t>Руководительница общественной организации, занимающейся защитой прав заключенных, инициирует мониторинг и серию поверок в учреждениях ФСИН. Муж руководительницы организации осужден к длительному сроку лишения свободы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238841"/>
              </p:ext>
            </p:extLst>
          </p:nvPr>
        </p:nvGraphicFramePr>
        <p:xfrm>
          <a:off x="395536" y="2564904"/>
          <a:ext cx="8136904" cy="390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9518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Допустимо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Недопустимо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5082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Аргументы/ примеры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  Аргументы/ примеры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1086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А если…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 Меры регулирования</a:t>
                      </a:r>
                    </a:p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Правовые/ административные/  этические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85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404664"/>
            <a:ext cx="8964488" cy="4077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6552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Какова мотивация людей, участвующих в общественном контроле?</a:t>
            </a:r>
          </a:p>
          <a:p>
            <a:endParaRPr lang="ru-RU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/>
              <a:t>Почему вы этим занимаетесь?</a:t>
            </a:r>
          </a:p>
        </p:txBody>
      </p:sp>
    </p:spTree>
    <p:extLst>
      <p:ext uri="{BB962C8B-B14F-4D97-AF65-F5344CB8AC3E}">
        <p14:creationId xmlns:p14="http://schemas.microsoft.com/office/powerpoint/2010/main" val="1598628839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dk1"/>
                </a:solidFill>
              </a:rPr>
              <a:t>Член ОНК уличена в неформальных отношениях с заключенным. Она настаивает на том, что это никак не отразится на ее работе в ОНК.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662500"/>
              </p:ext>
            </p:extLst>
          </p:nvPr>
        </p:nvGraphicFramePr>
        <p:xfrm>
          <a:off x="395536" y="2564904"/>
          <a:ext cx="8136904" cy="390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9518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Допустимо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Недопустимо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5082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Аргументы/ примеры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  Аргументы/ примеры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1086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А если…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 Меры регулирования</a:t>
                      </a:r>
                    </a:p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Правовые/ административные/  этические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484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dk1"/>
                </a:solidFill>
              </a:rPr>
              <a:t>Директор региональной  АНО в сфере культуры является членом комиссии по выделению грантов (федерального уровня).  В общем списке конкурсных заявок присутствует заявка его организации.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750071"/>
              </p:ext>
            </p:extLst>
          </p:nvPr>
        </p:nvGraphicFramePr>
        <p:xfrm>
          <a:off x="395536" y="2564904"/>
          <a:ext cx="8136904" cy="390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9518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Допустимо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Недопустимо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5082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Аргументы/ примеры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  Аргументы/ примеры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1086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А если…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 Меры регулирования</a:t>
                      </a:r>
                    </a:p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Правовые/ административные/  этические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199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dk1"/>
                </a:solidFill>
              </a:rPr>
              <a:t>В экспертном Совете, принимающем решения о выделении грантов федерального уровня работает эксперт, имеющий и \или имевший в прошлом трудовые отношения со многими организациями, подавшими заявки на конкурс.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238841"/>
              </p:ext>
            </p:extLst>
          </p:nvPr>
        </p:nvGraphicFramePr>
        <p:xfrm>
          <a:off x="395536" y="2564904"/>
          <a:ext cx="8136904" cy="390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9518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Допустимо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Недопустимо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5082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Аргументы/ примеры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  Аргументы/ примеры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1086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А если…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 Меры регулирования</a:t>
                      </a:r>
                    </a:p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Правовые/ административные/  этические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857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dk1"/>
                </a:solidFill>
              </a:rPr>
              <a:t>Председатель Попечительского Совета детского сада поддержал предложение по выкупу у своей жены земли для строительства нового здания </a:t>
            </a:r>
            <a:r>
              <a:rPr lang="ru-RU" sz="2000" smtClean="0">
                <a:solidFill>
                  <a:schemeClr val="dk1"/>
                </a:solidFill>
              </a:rPr>
              <a:t>детского сада.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847909"/>
              </p:ext>
            </p:extLst>
          </p:nvPr>
        </p:nvGraphicFramePr>
        <p:xfrm>
          <a:off x="395536" y="2564904"/>
          <a:ext cx="8136904" cy="390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9518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Допустимо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Недопустимо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5082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Аргументы/ примеры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  Аргументы/ примеры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1086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А если…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 Меры регулирования</a:t>
                      </a:r>
                    </a:p>
                    <a:p>
                      <a:r>
                        <a:rPr lang="ru-RU" sz="2800" dirty="0" smtClean="0">
                          <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Правовые/ административные/  этические</a:t>
                      </a:r>
                      <a:endParaRPr lang="ru-RU" sz="2800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779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369332"/>
            <a:ext cx="4714876" cy="33978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Ст. 179 БК РФ: Долгосрочные целевые программы, реализуемые за счет средств … местного бюджета, </a:t>
            </a:r>
            <a:r>
              <a:rPr lang="ru-RU" b="1" dirty="0" smtClean="0">
                <a:solidFill>
                  <a:schemeClr val="tx1"/>
                </a:solidFill>
              </a:rPr>
              <a:t>утверждаются …. местной администрацией </a:t>
            </a:r>
            <a:r>
              <a:rPr lang="ru-RU" dirty="0" smtClean="0">
                <a:solidFill>
                  <a:schemeClr val="tx1"/>
                </a:solidFill>
              </a:rPr>
              <a:t>муниципального образования.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… Объем бюджетных ассигнований на реализацию долгосрочных целевых программ утверждается решением  о бюджете в составе ведомственной структуры  расходов бюджета по соответствующей каждой программе целевой статье расходов бюджета.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26132" y="369332"/>
            <a:ext cx="4286248" cy="3375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ст. 35 п. 10-4 ФЗ Об общих принципах организации местного самоуправления в РФ( исключительная компетенция представительного органа муниципального образования) :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-принятие планов и программ развития муниципального образования, утверждение отчетов об их исполнении</a:t>
            </a:r>
          </a:p>
        </p:txBody>
      </p:sp>
      <p:sp>
        <p:nvSpPr>
          <p:cNvPr id="21" name="Овал 20"/>
          <p:cNvSpPr/>
          <p:nvPr/>
        </p:nvSpPr>
        <p:spPr>
          <a:xfrm>
            <a:off x="619218" y="3777270"/>
            <a:ext cx="307183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Администрация 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440512" y="3744915"/>
            <a:ext cx="292895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Представительный орган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19218" y="5232333"/>
            <a:ext cx="6908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Требуется поправка в БК – возврат права представительного органа </a:t>
            </a:r>
          </a:p>
          <a:p>
            <a:r>
              <a:rPr lang="ru-RU" dirty="0" smtClean="0"/>
              <a:t>утверждать  программы</a:t>
            </a:r>
            <a:endParaRPr lang="ru-RU" dirty="0"/>
          </a:p>
        </p:txBody>
      </p:sp>
      <p:pic>
        <p:nvPicPr>
          <p:cNvPr id="7" name="Picture 5" descr="C:\Users\1\Desktop\стол\цмс джумла\шаблоны\Synapse\1.5\Joomla_RT_Synapse_j15\Joomla_RT_Synapse_j15\templates\rt_synapse_j15\images\style1\texture-b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75"/>
          <a:stretch/>
        </p:blipFill>
        <p:spPr bwMode="auto">
          <a:xfrm>
            <a:off x="0" y="1425"/>
            <a:ext cx="9144000" cy="685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53097"/>
            <a:ext cx="6408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tabLst>
                <a:tab pos="3225800" algn="l"/>
              </a:tabLst>
              <a:defRPr/>
            </a:pPr>
            <a:r>
              <a:rPr lang="en-US" sz="6000" b="1" dirty="0">
                <a:solidFill>
                  <a:srgbClr val="FBDE05"/>
                </a:solidFill>
              </a:rPr>
              <a:t>m-i-k-s.ru</a:t>
            </a:r>
            <a:r>
              <a:rPr lang="ru-RU" sz="6000" b="1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9" name="Picture 2" descr="C:\Users\HP\Desktop\шкаф\коррупция\аналитика\инф кампания\100_87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289060"/>
            <a:ext cx="6639357" cy="4979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95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404664"/>
            <a:ext cx="8964488" cy="4077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65527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Какова мотивация людей, участвующих в общественном контроле?</a:t>
            </a:r>
          </a:p>
          <a:p>
            <a:endParaRPr lang="ru-RU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/>
              <a:t>Почему вы этим занимаетесь?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/>
              <a:t>Какие мотивы есть у других участников ОК?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42387763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404664"/>
            <a:ext cx="8964488" cy="4077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6552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Какова мотивация людей, участвующих в общественном контроле?</a:t>
            </a:r>
          </a:p>
          <a:p>
            <a:endParaRPr lang="ru-RU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/>
              <a:t>Почему вы этим занимаетесь?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/>
              <a:t>Какие мотивы есть у других участников ОК?</a:t>
            </a:r>
            <a:endParaRPr lang="ru-RU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/>
              <a:t>Что думают об участниках ОК обычные граждане?</a:t>
            </a:r>
          </a:p>
        </p:txBody>
      </p:sp>
    </p:spTree>
    <p:extLst>
      <p:ext uri="{BB962C8B-B14F-4D97-AF65-F5344CB8AC3E}">
        <p14:creationId xmlns:p14="http://schemas.microsoft.com/office/powerpoint/2010/main" val="1842387763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404664"/>
            <a:ext cx="8964488" cy="4077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65527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Какова мотивация людей, участвующих в общественном контроле?</a:t>
            </a:r>
          </a:p>
          <a:p>
            <a:endParaRPr lang="ru-RU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/>
              <a:t>Почему вы этим занимаетесь?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/>
              <a:t>Какие мотивы есть у других участников ОК?</a:t>
            </a:r>
            <a:endParaRPr lang="ru-RU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/>
              <a:t>Что думают об участниках ОК обычные граждане?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/>
              <a:t>Что думают об участниках ОК чиновники?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42387763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42910" y="214290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Проблемы отбора кадров: заниженные общественные требования к МС </a:t>
            </a:r>
          </a:p>
          <a:p>
            <a:endParaRPr lang="ru-RU" dirty="0" smtClean="0"/>
          </a:p>
        </p:txBody>
      </p:sp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251520" y="692696"/>
          <a:ext cx="806489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251520" y="4005064"/>
          <a:ext cx="8007821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Диаграмма" r:id="rId5" imgW="5362651" imgH="2752649" progId="Excel.Sheet.8">
                  <p:embed/>
                </p:oleObj>
              </mc:Choice>
              <mc:Fallback>
                <p:oleObj name="Диаграмма" r:id="rId5" imgW="5362651" imgH="27526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005064"/>
                        <a:ext cx="8007821" cy="2590800"/>
                      </a:xfrm>
                      <a:prstGeom prst="rect">
                        <a:avLst/>
                      </a:prstGeom>
                      <a:solidFill>
                        <a:srgbClr val="C0C0C0">
                          <a:alpha val="94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</p:spPr>
        <p:txBody>
          <a:bodyPr/>
          <a:lstStyle/>
          <a:p>
            <a:fld id="{F475CFD9-02A2-4D7D-A9CE-CE55F57E063D}" type="datetime11">
              <a:rPr lang="ru-RU" smtClean="0"/>
              <a:t>12:20:09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925223"/>
      </p:ext>
    </p:extLst>
  </p:cSld>
  <p:clrMapOvr>
    <a:masterClrMapping/>
  </p:clrMapOvr>
  <p:transition advTm="67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520" y="188640"/>
            <a:ext cx="8393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Кадровая политика : </a:t>
            </a:r>
            <a:r>
              <a:rPr lang="ru-RU" dirty="0" err="1" smtClean="0"/>
              <a:t>незарплатная</a:t>
            </a:r>
            <a:r>
              <a:rPr lang="ru-RU" dirty="0" smtClean="0"/>
              <a:t> мотивация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672839" y="314072"/>
            <a:ext cx="2331132" cy="30429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ответственность</a:t>
            </a:r>
          </a:p>
          <a:p>
            <a:pPr>
              <a:buFontTx/>
              <a:buChar char="-"/>
            </a:pPr>
            <a:r>
              <a:rPr lang="ru-RU" dirty="0" smtClean="0"/>
              <a:t> награды</a:t>
            </a:r>
          </a:p>
          <a:p>
            <a:pPr>
              <a:buFontTx/>
              <a:buChar char="-"/>
            </a:pPr>
            <a:r>
              <a:rPr lang="ru-RU" dirty="0" smtClean="0"/>
              <a:t> соревнование</a:t>
            </a:r>
          </a:p>
          <a:p>
            <a:pPr>
              <a:buFontTx/>
              <a:buChar char="-"/>
            </a:pPr>
            <a:r>
              <a:rPr lang="ru-RU" dirty="0" smtClean="0"/>
              <a:t> служебный рост</a:t>
            </a:r>
          </a:p>
          <a:p>
            <a:pPr>
              <a:buFontTx/>
              <a:buChar char="-"/>
            </a:pPr>
            <a:r>
              <a:rPr lang="ru-RU" dirty="0" smtClean="0"/>
              <a:t>«накопленные»  бонусы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новые знания</a:t>
            </a:r>
          </a:p>
          <a:p>
            <a:pPr>
              <a:buFontTx/>
              <a:buChar char="-"/>
            </a:pPr>
            <a:r>
              <a:rPr lang="ru-RU" dirty="0" smtClean="0"/>
              <a:t>новые знакомства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4797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1" name="Объект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098955"/>
              </p:ext>
            </p:extLst>
          </p:nvPr>
        </p:nvGraphicFramePr>
        <p:xfrm>
          <a:off x="6672839" y="2924944"/>
          <a:ext cx="2471161" cy="2347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Презентация" r:id="rId4" imgW="4570530" imgH="3427618" progId="PowerPoint.Show.12">
                  <p:embed/>
                </p:oleObj>
              </mc:Choice>
              <mc:Fallback>
                <p:oleObj name="Презентация" r:id="rId4" imgW="4570530" imgH="3427618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839" y="2924944"/>
                        <a:ext cx="2471161" cy="2347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340E-855B-45A3-8435-CB195B27FD7E}" type="datetime11">
              <a:rPr lang="ru-RU" smtClean="0"/>
              <a:t>12:20:09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67087"/>
            <a:ext cx="62464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Делают </a:t>
            </a:r>
            <a:r>
              <a:rPr lang="ru-RU" dirty="0"/>
              <a:t>ли нас деньги более заинтересованными в том, чем мы занимаемся? </a:t>
            </a:r>
            <a:endParaRPr lang="ru-RU" dirty="0" smtClean="0"/>
          </a:p>
          <a:p>
            <a:r>
              <a:rPr lang="ru-RU" dirty="0" smtClean="0"/>
              <a:t>Наиболее </a:t>
            </a:r>
            <a:r>
              <a:rPr lang="ru-RU" dirty="0"/>
              <a:t>убедительный ответ на этот вопрос — </a:t>
            </a:r>
            <a:r>
              <a:rPr lang="ru-RU" dirty="0" err="1"/>
              <a:t>метаанализ</a:t>
            </a:r>
            <a:r>
              <a:rPr lang="ru-RU" dirty="0"/>
              <a:t>, сделанный Тимом </a:t>
            </a:r>
            <a:r>
              <a:rPr lang="ru-RU" dirty="0" err="1"/>
              <a:t>Джаджем</a:t>
            </a:r>
            <a:r>
              <a:rPr lang="ru-RU" dirty="0"/>
              <a:t> и его коллегами. Они изучили научные работы за 120 лет и синтезировали результаты 92 количественных исследований. Все данные, принятые ими во внимание, охватывали 15 тыс. человек и 115 корреляционных коэффициентов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Результаты указывают на то, что связь между величиной зарплаты и удовлетворением от работы весьма слаба. </a:t>
            </a:r>
            <a:endParaRPr lang="ru-RU" dirty="0" smtClean="0"/>
          </a:p>
          <a:p>
            <a:r>
              <a:rPr lang="ru-RU" dirty="0" smtClean="0"/>
              <a:t>Лишь </a:t>
            </a:r>
            <a:r>
              <a:rPr lang="ru-RU" dirty="0"/>
              <a:t>небольшое количество фактов свидетельствует о том, что деньги способны мотивировать. И наоборот, есть множество данных, подтверждающих, что они могут </a:t>
            </a:r>
            <a:r>
              <a:rPr lang="ru-RU" dirty="0" err="1"/>
              <a:t>демотивировать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Сравнение </a:t>
            </a:r>
            <a:r>
              <a:rPr lang="ru-RU" dirty="0"/>
              <a:t>положения дел в разных культурах показало, что соотношение между зарплатой и удовлетворением от работы и ее оплатой является практически одинаковым в разных странах (например, не обнаружено существенной разницы между США, Индией, Австралией, Британией и Тайванем).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50130" y="5201386"/>
            <a:ext cx="2553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Финансовая мотивация </a:t>
            </a:r>
          </a:p>
          <a:p>
            <a:r>
              <a:rPr lang="ru-RU" dirty="0" smtClean="0"/>
              <a:t>имеет значение при </a:t>
            </a:r>
          </a:p>
          <a:p>
            <a:r>
              <a:rPr lang="ru-RU" dirty="0" smtClean="0"/>
              <a:t>решении простых задач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897126"/>
      </p:ext>
    </p:extLst>
  </p:cSld>
  <p:clrMapOvr>
    <a:masterClrMapping/>
  </p:clrMapOvr>
  <p:transition advTm="67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404664"/>
            <a:ext cx="8964488" cy="4077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Нужны ли профессионалы для проведения ОК?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0160" y="2636912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Оцените уровень профессионализма участников ОК</a:t>
            </a:r>
          </a:p>
        </p:txBody>
      </p:sp>
    </p:spTree>
    <p:extLst>
      <p:ext uri="{BB962C8B-B14F-4D97-AF65-F5344CB8AC3E}">
        <p14:creationId xmlns:p14="http://schemas.microsoft.com/office/powerpoint/2010/main" val="1494894096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404664"/>
            <a:ext cx="8964488" cy="4077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Нужны ли профессионалы для проведения ОК?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0160" y="2636912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Оцените уровень профессионализма участников ОК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Можно ли обойтись без профессионалов?</a:t>
            </a:r>
          </a:p>
        </p:txBody>
      </p:sp>
    </p:spTree>
    <p:extLst>
      <p:ext uri="{BB962C8B-B14F-4D97-AF65-F5344CB8AC3E}">
        <p14:creationId xmlns:p14="http://schemas.microsoft.com/office/powerpoint/2010/main" val="3746008688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2586875</TotalTime>
  <Words>1013</Words>
  <Application>Microsoft Office PowerPoint</Application>
  <PresentationFormat>Экран (4:3)</PresentationFormat>
  <Paragraphs>148</Paragraphs>
  <Slides>24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Диаграмма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Бывший осужденный, освободившись по УДО создает проект (сайт и 6 тыс чел пользователей) для «содействия реформе УИС и  гуманизации российских тюрем и колоний».  Параллельно создает страховую компанию, страхующую от «неправомерных действий сотрудников УИС и МВД (2 тыс. застрахованных, взносы от 1,7 до 70 тыс руб.)</vt:lpstr>
      <vt:lpstr>Руководительница общественной организации, занимающейся защитой прав заключенных, инициирует мониторинг и серию поверок в учреждениях ФСИН. Муж руководительницы организации осужден к длительному сроку лишения свободы</vt:lpstr>
      <vt:lpstr>Член ОНК уличена в неформальных отношениях с заключенным. Она настаивает на том, что это никак не отразится на ее работе в ОНК.</vt:lpstr>
      <vt:lpstr>Директор региональной  АНО в сфере культуры является членом комиссии по выделению грантов (федерального уровня).  В общем списке конкурсных заявок присутствует заявка его организации.</vt:lpstr>
      <vt:lpstr>В экспертном Совете, принимающем решения о выделении грантов федерального уровня работает эксперт, имеющий и \или имевший в прошлом трудовые отношения со многими организациями, подавшими заявки на конкурс.</vt:lpstr>
      <vt:lpstr>Председатель Попечительского Совета детского сада поддержал предложение по выкупу у своей жены земли для строительства нового здания детского сада.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Программы противодействия коррупции на муниципальном уровне: правовое, организационное, кадровое и финансовое обеспечение.</dc:title>
  <dc:creator>1</dc:creator>
  <cp:lastModifiedBy>bw</cp:lastModifiedBy>
  <cp:revision>94</cp:revision>
  <dcterms:created xsi:type="dcterms:W3CDTF">2013-02-07T08:17:59Z</dcterms:created>
  <dcterms:modified xsi:type="dcterms:W3CDTF">2015-12-01T09:29:36Z</dcterms:modified>
</cp:coreProperties>
</file>